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  <p:sldMasterId id="2147483723" r:id="rId6"/>
    <p:sldMasterId id="2147483825" r:id="rId7"/>
  </p:sldMasterIdLst>
  <p:notesMasterIdLst>
    <p:notesMasterId r:id="rId27"/>
  </p:notesMasterIdLst>
  <p:sldIdLst>
    <p:sldId id="256" r:id="rId8"/>
    <p:sldId id="312" r:id="rId9"/>
    <p:sldId id="373" r:id="rId10"/>
    <p:sldId id="512" r:id="rId11"/>
    <p:sldId id="513" r:id="rId12"/>
    <p:sldId id="434" r:id="rId13"/>
    <p:sldId id="445" r:id="rId14"/>
    <p:sldId id="446" r:id="rId15"/>
    <p:sldId id="447" r:id="rId16"/>
    <p:sldId id="448" r:id="rId17"/>
    <p:sldId id="449" r:id="rId18"/>
    <p:sldId id="451" r:id="rId19"/>
    <p:sldId id="450" r:id="rId20"/>
    <p:sldId id="452" r:id="rId21"/>
    <p:sldId id="453" r:id="rId22"/>
    <p:sldId id="504" r:id="rId23"/>
    <p:sldId id="386" r:id="rId24"/>
    <p:sldId id="511" r:id="rId25"/>
    <p:sldId id="3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4A9"/>
    <a:srgbClr val="4EADC3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1144" autoAdjust="0"/>
  </p:normalViewPr>
  <p:slideViewPr>
    <p:cSldViewPr snapToGrid="0">
      <p:cViewPr varScale="1">
        <p:scale>
          <a:sx n="75" d="100"/>
          <a:sy n="75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2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6f42bc59_2_39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Slide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56f42bc59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887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3c574a2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3c574a20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Interested in Collaboration, Contact Info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622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M Title Slide">
  <p:cSld name="SBM 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0" y="6362700"/>
            <a:ext cx="121920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–"/>
              <a:defRPr sz="373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09600" y="1079500"/>
            <a:ext cx="10972800" cy="5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304792" algn="ctr" rtl="0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rgbClr val="B60225"/>
              </a:buClr>
              <a:buSzPts val="4400"/>
              <a:buFont typeface="Arial"/>
              <a:buNone/>
              <a:defRPr sz="5867" b="0" i="0" u="none" strike="noStrike" cap="none">
                <a:solidFill>
                  <a:srgbClr val="B602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3137"/>
              </a:buClr>
              <a:buSzPts val="2400"/>
              <a:buFont typeface="Merriweather Sans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6315027" y="464955"/>
            <a:ext cx="5267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–"/>
              <a:defRPr sz="373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990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M Title Slide">
  <p:cSld name="SBM 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0" y="6362700"/>
            <a:ext cx="121920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–"/>
              <a:defRPr sz="373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09600" y="1079500"/>
            <a:ext cx="10972800" cy="5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304792" algn="ctr" rtl="0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rgbClr val="B60225"/>
              </a:buClr>
              <a:buSzPts val="4400"/>
              <a:buFont typeface="Arial"/>
              <a:buNone/>
              <a:defRPr sz="5867" b="0" i="0" u="none" strike="noStrike" cap="none">
                <a:solidFill>
                  <a:srgbClr val="B602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3137"/>
              </a:buClr>
              <a:buSzPts val="2400"/>
              <a:buFont typeface="Merriweather Sans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6315027" y="464955"/>
            <a:ext cx="5267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–"/>
              <a:defRPr sz="373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34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99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PPTbackground_Red.jpg"/>
          <p:cNvPicPr preferRelativeResize="0"/>
          <p:nvPr/>
        </p:nvPicPr>
        <p:blipFill rotWithShape="1">
          <a:blip r:embed="rId3">
            <a:alphaModFix/>
          </a:blip>
          <a:srcRect b="97814"/>
          <a:stretch/>
        </p:blipFill>
        <p:spPr>
          <a:xfrm flipH="1">
            <a:off x="0" y="0"/>
            <a:ext cx="12192000" cy="149224"/>
          </a:xfrm>
          <a:prstGeom prst="rect">
            <a:avLst/>
          </a:prstGeom>
          <a:noFill/>
          <a:ln>
            <a:noFill/>
          </a:ln>
          <a:effectLst>
            <a:outerShdw blurRad="136525" dist="38100" dir="2700000" algn="tl" rotWithShape="0">
              <a:srgbClr val="000000">
                <a:alpha val="42350"/>
              </a:srgbClr>
            </a:outerShdw>
          </a:effectLst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11717" y="1330325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3" descr="SBU horz_2clr_cmyk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834" y="295275"/>
            <a:ext cx="36195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0" y="6278563"/>
            <a:ext cx="12192000" cy="579600"/>
          </a:xfrm>
          <a:prstGeom prst="rect">
            <a:avLst/>
          </a:prstGeom>
          <a:solidFill>
            <a:srgbClr val="B60225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0" y="1082675"/>
            <a:ext cx="12192000" cy="1600"/>
          </a:xfrm>
          <a:prstGeom prst="straightConnector1">
            <a:avLst/>
          </a:prstGeom>
          <a:noFill/>
          <a:ln w="12700" cap="flat" cmpd="sng">
            <a:solidFill>
              <a:srgbClr val="B6022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3663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PPTbackground_Red.jpg"/>
          <p:cNvPicPr preferRelativeResize="0"/>
          <p:nvPr/>
        </p:nvPicPr>
        <p:blipFill rotWithShape="1">
          <a:blip r:embed="rId3">
            <a:alphaModFix/>
          </a:blip>
          <a:srcRect b="97814"/>
          <a:stretch/>
        </p:blipFill>
        <p:spPr>
          <a:xfrm flipH="1">
            <a:off x="0" y="0"/>
            <a:ext cx="12192000" cy="149224"/>
          </a:xfrm>
          <a:prstGeom prst="rect">
            <a:avLst/>
          </a:prstGeom>
          <a:noFill/>
          <a:ln>
            <a:noFill/>
          </a:ln>
          <a:effectLst>
            <a:outerShdw blurRad="136525" dist="38100" dir="2700000" algn="tl" rotWithShape="0">
              <a:srgbClr val="000000">
                <a:alpha val="42350"/>
              </a:srgbClr>
            </a:outerShdw>
          </a:effectLst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11717" y="1330325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3" descr="SBU horz_2clr_cmyk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834" y="295275"/>
            <a:ext cx="36195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0" y="6278563"/>
            <a:ext cx="12192000" cy="579600"/>
          </a:xfrm>
          <a:prstGeom prst="rect">
            <a:avLst/>
          </a:prstGeom>
          <a:solidFill>
            <a:srgbClr val="B60225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0" y="1082675"/>
            <a:ext cx="12192000" cy="1600"/>
          </a:xfrm>
          <a:prstGeom prst="straightConnector1">
            <a:avLst/>
          </a:prstGeom>
          <a:noFill/>
          <a:ln w="12700" cap="flat" cmpd="sng">
            <a:solidFill>
              <a:srgbClr val="B6022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03516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benzscott@stonybrook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healthy-resources/livebet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n-US" sz="4000" b="1" dirty="0" smtClean="0">
                <a:solidFill>
                  <a:schemeClr val="bg1"/>
                </a:solidFill>
                <a:latin typeface="GothamLight" pitchFamily="50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14, 2019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45" y="647534"/>
            <a:ext cx="7247311" cy="268943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136216" y="5257800"/>
            <a:ext cx="3919568" cy="74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1393Conference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Password: kayla1393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Data Collection/Data Analyses Methods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3713" y="1281809"/>
            <a:ext cx="114367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Scans of programs offered by libraries in Nassau (n=59) and Suffolk (n=62) Counties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2016-2018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Program Data: Publically accessible newsletters, calendars, pamphlets, flyers,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analysis was conducted for every program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were then linked/matched to the appropriate health priority topics and/or social determinants of health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could: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linked to more than one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Priority Area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linked to more than one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 of Health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linked to BOTH a PA Priority Area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Social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 of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NONE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and analyses were completed by MPH students from SBU and Hofstra</a:t>
            </a:r>
          </a:p>
        </p:txBody>
      </p:sp>
    </p:spTree>
    <p:extLst>
      <p:ext uri="{BB962C8B-B14F-4D97-AF65-F5344CB8AC3E}">
        <p14:creationId xmlns:p14="http://schemas.microsoft.com/office/powerpoint/2010/main" val="39797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ArcGIS Mapping Software 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925" y="1281809"/>
            <a:ext cx="112665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and program information were compiled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 spreadsheet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mapping software ArcGIS,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interactive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layered maps were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12 layers, including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(Name, Address, Phone Number,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etc.)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Layers for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Priority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Layers for Social/Behavioral Determinants of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show which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libraries offer programs tailored to these PA Priority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and/or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determinants of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Interactive </a:t>
            </a: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Map</a:t>
            </a: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: </a:t>
            </a: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Public 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8" y="1281809"/>
            <a:ext cx="103297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on the Long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 Health Collaborative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website, this map can be used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tool for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basic library information,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determine whether or not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offers health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based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 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Area 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social 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 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91" y="3256516"/>
            <a:ext cx="8477252" cy="27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Interactive </a:t>
            </a: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Map</a:t>
            </a: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: Research Use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9" y="1281809"/>
            <a:ext cx="10410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interactive map of library programs throughout Long Island will serve as a tool for researchers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94" y="2308802"/>
            <a:ext cx="3761203" cy="3652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119" y="2270547"/>
            <a:ext cx="58391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and how to improve population health.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will include more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libraries and their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past program information, etc.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Conclusions 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9" y="1281809"/>
            <a:ext cx="104104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identify how libraries are impacting specific public health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Epidemic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 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Insecurity 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3">
            <a:alphaModFix/>
          </a:blip>
          <a:srcRect b="5861"/>
          <a:stretch/>
        </p:blipFill>
        <p:spPr>
          <a:xfrm>
            <a:off x="144091" y="250768"/>
            <a:ext cx="4419600" cy="8021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0" y="6292733"/>
            <a:ext cx="121920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t" anchorCtr="0">
            <a:noAutofit/>
          </a:bodyPr>
          <a:lstStyle/>
          <a:p>
            <a:pPr marL="457189" indent="-457189">
              <a:spcBef>
                <a:spcPts val="0"/>
              </a:spcBef>
            </a:pPr>
            <a:r>
              <a:rPr lang="en" dirty="0" smtClean="0"/>
              <a:t>Long Island Health Collaborative, February 14, 2019</a:t>
            </a:r>
            <a:endParaRPr dirty="0"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-148126" y="884900"/>
            <a:ext cx="8479327" cy="5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indent="-457189">
              <a:spcBef>
                <a:spcPts val="0"/>
              </a:spcBef>
            </a:pPr>
            <a:r>
              <a:rPr lang="en-US" sz="4800" dirty="0"/>
              <a:t>The</a:t>
            </a:r>
            <a:r>
              <a:rPr lang="en" sz="4800" dirty="0"/>
              <a:t> Opioid Crisis on Long Island – </a:t>
            </a:r>
          </a:p>
          <a:p>
            <a:pPr marL="457189" indent="-457189">
              <a:spcBef>
                <a:spcPts val="0"/>
              </a:spcBef>
            </a:pPr>
            <a:r>
              <a:rPr lang="en" sz="4800" dirty="0"/>
              <a:t>a Data-Driven </a:t>
            </a:r>
          </a:p>
          <a:p>
            <a:pPr marL="457189" indent="-457189">
              <a:spcBef>
                <a:spcPts val="0"/>
              </a:spcBef>
            </a:pPr>
            <a:r>
              <a:rPr lang="en" sz="4800" dirty="0"/>
              <a:t>Population Health Approach </a:t>
            </a:r>
            <a:endParaRPr sz="4800" dirty="0"/>
          </a:p>
        </p:txBody>
      </p:sp>
      <p:pic>
        <p:nvPicPr>
          <p:cNvPr id="95" name="Google Shape;9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1202" y="2257426"/>
            <a:ext cx="2707692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1"/>
          <p:cNvSpPr txBox="1"/>
          <p:nvPr/>
        </p:nvSpPr>
        <p:spPr>
          <a:xfrm>
            <a:off x="8128000" y="4724401"/>
            <a:ext cx="386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/>
              <a:buNone/>
            </a:pPr>
            <a:r>
              <a:rPr lang="en" sz="1333" i="1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Serving the Community, the Nation, the World</a:t>
            </a:r>
            <a:endParaRPr sz="1333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9" name="Google Shape;10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467" y="312433"/>
            <a:ext cx="5466133" cy="6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2"/>
          <p:cNvSpPr txBox="1">
            <a:spLocks noGrp="1"/>
          </p:cNvSpPr>
          <p:nvPr>
            <p:ph type="body" idx="2"/>
          </p:nvPr>
        </p:nvSpPr>
        <p:spPr>
          <a:xfrm>
            <a:off x="609600" y="1079500"/>
            <a:ext cx="10972800" cy="362312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l">
              <a:buClr>
                <a:schemeClr val="accent2"/>
              </a:buClr>
            </a:pPr>
            <a:r>
              <a:rPr lang="en" sz="3200" dirty="0">
                <a:solidFill>
                  <a:srgbClr val="000000"/>
                </a:solidFill>
              </a:rPr>
              <a:t>If interested in collaboration, please contact:</a:t>
            </a:r>
            <a:r>
              <a:rPr lang="en" sz="3200" dirty="0"/>
              <a:t> </a:t>
            </a:r>
            <a:endParaRPr sz="3200" dirty="0"/>
          </a:p>
          <a:p>
            <a:pPr indent="-507987" algn="l">
              <a:spcBef>
                <a:spcPts val="0"/>
              </a:spcBef>
              <a:buClr>
                <a:schemeClr val="accent2"/>
              </a:buClr>
              <a:buSzPts val="2400"/>
              <a:buChar char="●"/>
            </a:pPr>
            <a:r>
              <a:rPr lang="en" sz="3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Lisa A. Benz Scott, PhD, Professor and Director, Program in Public Health</a:t>
            </a:r>
            <a:endParaRPr sz="3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1" indent="-507987" algn="l">
              <a:spcBef>
                <a:spcPts val="0"/>
              </a:spcBef>
              <a:buClr>
                <a:schemeClr val="accent2"/>
              </a:buClr>
              <a:buFont typeface="Arial"/>
              <a:buChar char="○"/>
            </a:pPr>
            <a:r>
              <a:rPr lang="en" u="sng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3"/>
              </a:rPr>
              <a:t>Lisa.benzscott@stonybrook.edu</a:t>
            </a:r>
            <a:r>
              <a:rPr lang="en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Google Shape;1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467" y="312433"/>
            <a:ext cx="5466133" cy="6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1"/>
          <p:cNvPicPr preferRelativeResize="0"/>
          <p:nvPr/>
        </p:nvPicPr>
        <p:blipFill rotWithShape="1">
          <a:blip r:embed="rId5">
            <a:alphaModFix/>
          </a:blip>
          <a:srcRect b="5861"/>
          <a:stretch/>
        </p:blipFill>
        <p:spPr>
          <a:xfrm>
            <a:off x="144091" y="250768"/>
            <a:ext cx="4419600" cy="802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8568"/>
            <a:ext cx="10515600" cy="128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PHIP Advocacy Support Letter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0819" y="1329525"/>
            <a:ext cx="10618881" cy="8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Station near the door!</a:t>
            </a:r>
          </a:p>
        </p:txBody>
      </p:sp>
    </p:spTree>
    <p:extLst>
      <p:ext uri="{BB962C8B-B14F-4D97-AF65-F5344CB8AC3E}">
        <p14:creationId xmlns:p14="http://schemas.microsoft.com/office/powerpoint/2010/main" val="16486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819" y="1329525"/>
            <a:ext cx="106188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chemeClr val="bg1"/>
                </a:solidFill>
                <a:latin typeface="Calvert MT" pitchFamily="2" charset="0"/>
              </a:rPr>
              <a:t>, April </a:t>
            </a: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rgbClr val="FFFF00"/>
                </a:solidFill>
                <a:latin typeface="Calvert MT" pitchFamily="2" charset="0"/>
              </a:rPr>
              <a:t>, June </a:t>
            </a:r>
            <a:r>
              <a:rPr lang="en-US" sz="3600" dirty="0" smtClean="0">
                <a:solidFill>
                  <a:srgbClr val="FFFF00"/>
                </a:solidFill>
                <a:latin typeface="Calvert MT" pitchFamily="2" charset="0"/>
              </a:rPr>
              <a:t>12*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chemeClr val="bg1"/>
                </a:solidFill>
                <a:latin typeface="Calvert MT" pitchFamily="2" charset="0"/>
              </a:rPr>
              <a:t>, August </a:t>
            </a: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chemeClr val="bg1"/>
                </a:solidFill>
                <a:latin typeface="Calvert MT" pitchFamily="2" charset="0"/>
              </a:rPr>
              <a:t>, October </a:t>
            </a: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16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chemeClr val="bg1"/>
                </a:solidFill>
                <a:latin typeface="Calvert MT" pitchFamily="2" charset="0"/>
              </a:rPr>
              <a:t>, December </a:t>
            </a: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8568"/>
            <a:ext cx="10515600" cy="128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2019 Meeting Dates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53301" y="21082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*CHS Melville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8568"/>
            <a:ext cx="10515600" cy="128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Adjournment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0820" y="1329525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5419" y="1459609"/>
            <a:ext cx="10515600" cy="4038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Cathryn Beeman, CHES, CLC</a:t>
            </a:r>
            <a:b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assistant 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cbeeman@nshc.org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(631)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257-6964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solidFill>
                <a:schemeClr val="bg1"/>
              </a:solidFill>
              <a:latin typeface="Gotham" panose="02000604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Welcome &amp; Introductions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LIPHIP Advocacy Update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38119" y="1493441"/>
            <a:ext cx="10528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 Cuomo has proposed the elimination of PHIP funding, updates include: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PHIP grant was scheduled to end January 2020, but the proposal would end the program in April 2019</a:t>
            </a:r>
          </a:p>
          <a:p>
            <a:pPr marL="914400" lvl="3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governor’s office, if the legislature includes PHIP funding in the upcoming budget, their office will not oppose it</a:t>
            </a:r>
          </a:p>
        </p:txBody>
      </p:sp>
    </p:spTree>
    <p:extLst>
      <p:ext uri="{BB962C8B-B14F-4D97-AF65-F5344CB8AC3E}">
        <p14:creationId xmlns:p14="http://schemas.microsoft.com/office/powerpoint/2010/main" val="17292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Community Health Needs Assessments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925419" y="1459609"/>
            <a:ext cx="10515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Love, MPH</a:t>
            </a:r>
            <a:b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plove@nshc.org </a:t>
            </a:r>
            <a:b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(631) 257-6956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solidFill>
                <a:schemeClr val="bg1"/>
              </a:solidFill>
              <a:latin typeface="Gotha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Calvert MT" pitchFamily="2" charset="0"/>
              </a:rPr>
              <a:t>Chronic </a:t>
            </a:r>
            <a:r>
              <a:rPr lang="en-US" sz="4400" dirty="0">
                <a:solidFill>
                  <a:schemeClr val="bg1"/>
                </a:solidFill>
                <a:latin typeface="Calvert MT" pitchFamily="2" charset="0"/>
              </a:rPr>
              <a:t>Disease Awareness </a:t>
            </a:r>
            <a:r>
              <a:rPr lang="en-US" sz="4400" dirty="0" smtClean="0">
                <a:solidFill>
                  <a:schemeClr val="bg1"/>
                </a:solidFill>
                <a:latin typeface="Calvert MT" pitchFamily="2" charset="0"/>
              </a:rPr>
              <a:t>Campaign</a:t>
            </a:r>
            <a:endParaRPr lang="en-US" sz="4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119" y="1356102"/>
            <a:ext cx="112116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Webpage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smtClean="0">
                <a:solidFill>
                  <a:srgbClr val="FFFF00"/>
                </a:solidFill>
                <a:latin typeface="Calvert MT" pitchFamily="2" charset="0"/>
                <a:cs typeface="Arial" panose="020B0604020202020204" pitchFamily="34" charset="0"/>
              </a:rPr>
              <a:t>lihealthcollab.org/</a:t>
            </a:r>
            <a:r>
              <a:rPr lang="en-US" sz="3200" dirty="0" err="1" smtClean="0">
                <a:solidFill>
                  <a:srgbClr val="FFFF00"/>
                </a:solidFill>
                <a:latin typeface="Calvert MT" pitchFamily="2" charset="0"/>
                <a:cs typeface="Arial" panose="020B0604020202020204" pitchFamily="34" charset="0"/>
              </a:rPr>
              <a:t>LiveBetter</a:t>
            </a:r>
            <a:r>
              <a:rPr lang="en-US" sz="3200" dirty="0" smtClean="0">
                <a:solidFill>
                  <a:srgbClr val="FFFF00"/>
                </a:solidFill>
                <a:latin typeface="Calvert MT" pitchFamily="2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Calvert MT" pitchFamily="2" charset="0"/>
                <a:cs typeface="Arial" panose="020B0604020202020204" pitchFamily="34" charset="0"/>
                <a:hlinkClick r:id="rId3"/>
              </a:rPr>
              <a:t>[link]</a:t>
            </a:r>
            <a:endParaRPr lang="en-US" sz="3200" dirty="0" smtClean="0">
              <a:solidFill>
                <a:srgbClr val="FFFF00"/>
              </a:solidFill>
              <a:latin typeface="Calvert MT" pitchFamily="2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Shareable</a:t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en-US" sz="3200" dirty="0">
              <a:solidFill>
                <a:srgbClr val="FFFF00"/>
              </a:solidFill>
              <a:latin typeface="Calvert MT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75" y="1925450"/>
            <a:ext cx="6341979" cy="47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Long Island’s Healthy Libraries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9" y="1281809"/>
            <a:ext cx="105283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dedicated pages on </a:t>
            </a:r>
            <a:r>
              <a:rPr lang="en-US" sz="3200" dirty="0" smtClean="0">
                <a:solidFill>
                  <a:srgbClr val="FFFF00"/>
                </a:solidFill>
                <a:latin typeface="Calvert MT" pitchFamily="2" charset="0"/>
                <a:cs typeface="Arial" panose="020B0604020202020204" pitchFamily="34" charset="0"/>
              </a:rPr>
              <a:t>www.lihealthcollab.org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Summit VI: “Becoming the Healthiest State for People of All Ages - Incorporating Health Across all Policies and Age Friendly principles into the Prevention Agenda 2019 - 2024” 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Background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9" y="1281809"/>
            <a:ext cx="105283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Books: Public Libraries As Partners For Population Health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Pennsylvania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found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libraries are more than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positioned to be partners in culture of health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social determinants of health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institutions that have population reach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Untapped potential to improve population health </a:t>
            </a:r>
          </a:p>
        </p:txBody>
      </p:sp>
    </p:spTree>
    <p:extLst>
      <p:ext uri="{BB962C8B-B14F-4D97-AF65-F5344CB8AC3E}">
        <p14:creationId xmlns:p14="http://schemas.microsoft.com/office/powerpoint/2010/main" val="30361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Goals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9" y="1281809"/>
            <a:ext cx="105283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health related programs offered at libraries throughout Nassau and Suffolk Counties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Kaiser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Foundation’s six social/behavioral determinants of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the Prevention Agenda Priority Areas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TWO Library Programming Information Data Visualization in the form of an Interactive Map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for Research Use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for Public Use</a:t>
            </a:r>
          </a:p>
        </p:txBody>
      </p:sp>
    </p:spTree>
    <p:extLst>
      <p:ext uri="{BB962C8B-B14F-4D97-AF65-F5344CB8AC3E}">
        <p14:creationId xmlns:p14="http://schemas.microsoft.com/office/powerpoint/2010/main" val="8679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19134"/>
            <a:ext cx="9601200" cy="5740572"/>
          </a:xfrm>
          <a:prstGeom prst="rect">
            <a:avLst/>
          </a:prstGeom>
          <a:ln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Kaiser Family Foundation’s Six Social/Behavioral Determinants of Health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tony Brook Universit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0_Stony Brook Universit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1143</TotalTime>
  <Words>673</Words>
  <Application>Microsoft Office PowerPoint</Application>
  <PresentationFormat>Widescreen</PresentationFormat>
  <Paragraphs>101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Calvert MT</vt:lpstr>
      <vt:lpstr>Courier New</vt:lpstr>
      <vt:lpstr>Gotham</vt:lpstr>
      <vt:lpstr>GothamLight</vt:lpstr>
      <vt:lpstr>Helvetica</vt:lpstr>
      <vt:lpstr>Helvetica Neue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Stony Brook University</vt:lpstr>
      <vt:lpstr>50_Stony Brook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Pascale Fils - Aime</cp:lastModifiedBy>
  <cp:revision>141</cp:revision>
  <dcterms:created xsi:type="dcterms:W3CDTF">2018-02-13T19:49:59Z</dcterms:created>
  <dcterms:modified xsi:type="dcterms:W3CDTF">2019-02-25T21:51:51Z</dcterms:modified>
</cp:coreProperties>
</file>